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84" d="100"/>
          <a:sy n="84" d="100"/>
        </p:scale>
        <p:origin x="538" y="8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/>
              <a:t>THE CONTRIBUTION OF BODY CENTER OF MASS VELOCITY TO BASKETBALL BALL RELEASE VELOCITY ACROSS SHOT 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Casey Wiens</a:t>
            </a:r>
            <a:r>
              <a:rPr baseline="30000"/>
              <a:t>1</a:t>
            </a:r>
            <a:r>
              <a:rPr/>
              <a:t> and Jill L. McNitt-Gray</a:t>
            </a:r>
            <a:r>
              <a:rPr baseline="30000"/>
              <a:t>1,2</a:t>
            </a:r>
            <a:r>
              <a:t/>
            </a:r>
            <a:br/>
            <a:r>
              <a:rPr/>
              <a:t>Departments of Biological Sciences</a:t>
            </a:r>
            <a:r>
              <a:rPr baseline="30000"/>
              <a:t>1</a:t>
            </a:r>
            <a:r>
              <a:rPr/>
              <a:t> and Biomedical Engineering</a:t>
            </a:r>
            <a:r>
              <a:rPr baseline="30000"/>
              <a:t>2</a:t>
            </a:r>
            <a:r>
              <a:t/>
            </a:r>
            <a:br/>
            <a:r>
              <a:rPr/>
              <a:t>University of Southern California</a:t>
            </a:r>
            <a:r>
              <a:t/>
            </a:r>
            <a:br/>
            <a:r>
              <a:rPr/>
              <a:t>Los Angeles, United States of 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6/19/2020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Results: </a:t>
            </a:r>
            <a:r>
              <a:rPr i="1"/>
              <a:t>If You Have It, You Use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With greater shot distance, a greater ball velocity at release is needed</a:t>
            </a:r>
            <a:r>
              <a:t/>
            </a:r>
            <a:br/>
            <a:endParaRPr/>
          </a:p>
          <a:p>
            <a:pPr lvl="1"/>
            <a:r>
              <a:rPr/>
              <a:t>Having a greater CM velocity at release increases its contribution to ball velocity at release</a:t>
            </a:r>
          </a:p>
          <a:p>
            <a:pPr lvl="2"/>
            <a:r>
              <a:rPr/>
              <a:t>This reduces the contribution required from the arms</a:t>
            </a:r>
          </a:p>
        </p:txBody>
      </p:sp>
      <p:pic>
        <p:nvPicPr>
          <p:cNvPr id="4" name="Picture 1" descr="ISBS_2020_presentation_files/figure-pptx/perve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How Can You Achieve a Greater CM Velocity at Release?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Generating Greater Impulse during Shot Prep Affords Greater Potential for CM Velocity at Release</a:t>
            </a:r>
          </a:p>
        </p:txBody>
      </p:sp>
      <p:pic>
        <p:nvPicPr>
          <p:cNvPr id="3" name="Picture 1" descr="ISBS_2020_presentation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Time of Release Relative to End of Impulse May Not Give Full Picture</a:t>
            </a:r>
          </a:p>
        </p:txBody>
      </p:sp>
      <p:pic>
        <p:nvPicPr>
          <p:cNvPr id="3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4111" y="1690688"/>
            <a:ext cx="6418559" cy="344525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02552" y="2589784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" y="721741"/>
            <a:ext cx="11987784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Releasing the Ball Earlier Relative to the CM Apex Trajectory Increased the Contribution of the CM Vertical Velocity to Ball Vertical Velocity at Release</a:t>
            </a:r>
          </a:p>
        </p:txBody>
      </p:sp>
      <p:pic>
        <p:nvPicPr>
          <p:cNvPr id="3" name="Picture 1" descr="images/diffcmco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41524"/>
            <a:ext cx="5181600" cy="419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26480" y="2342896"/>
            <a:ext cx="5757672" cy="38384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690688"/>
            <a:ext cx="11365992" cy="4867783"/>
          </a:xfrm>
        </p:spPr>
        <p:txBody>
          <a:bodyPr>
            <a:normAutofit fontScale="92500"/>
          </a:bodyPr>
          <a:lstStyle/>
          <a:p>
            <a:pPr lvl="1"/>
            <a:r>
              <a:rPr dirty="0"/>
              <a:t>Increase in shot distance increased CM velocity contribution to ball velocity at release</a:t>
            </a:r>
          </a:p>
          <a:p>
            <a:pPr lvl="2"/>
            <a:r>
              <a:rPr dirty="0"/>
              <a:t>Arm contribution decreased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As CM vertical velocity contribution to ball vertical velocity increased:</a:t>
            </a:r>
          </a:p>
          <a:p>
            <a:pPr lvl="2"/>
            <a:r>
              <a:rPr dirty="0"/>
              <a:t>Ball was released earlier relative to apex of body CM trajectory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To increase CM velocity </a:t>
            </a:r>
            <a:r>
              <a:rPr i="1" dirty="0"/>
              <a:t>available</a:t>
            </a:r>
            <a:r>
              <a:rPr dirty="0"/>
              <a:t> at release:</a:t>
            </a:r>
          </a:p>
          <a:p>
            <a:pPr lvl="2"/>
            <a:r>
              <a:rPr dirty="0"/>
              <a:t>Increase impulse generated during contact phase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Future directions</a:t>
            </a:r>
          </a:p>
          <a:p>
            <a:pPr lvl="2"/>
            <a:r>
              <a:rPr dirty="0"/>
              <a:t>Increase sample size</a:t>
            </a:r>
          </a:p>
          <a:p>
            <a:pPr lvl="2"/>
            <a:r>
              <a:rPr dirty="0"/>
              <a:t>Increase range of shooting skill level</a:t>
            </a:r>
          </a:p>
          <a:p>
            <a:pPr lvl="2"/>
            <a:r>
              <a:rPr dirty="0"/>
              <a:t>Within-participant analysis</a:t>
            </a:r>
          </a:p>
          <a:p>
            <a:pPr lvl="2"/>
            <a:r>
              <a:rPr dirty="0"/>
              <a:t>CM trajectory contributions to shooting accuracy</a:t>
            </a:r>
          </a:p>
          <a:p>
            <a:pPr lvl="2"/>
            <a:r>
              <a:rPr dirty="0"/>
              <a:t>Effects of shooting while defended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Method to Calculate Velocity</a:t>
            </a:r>
          </a:p>
          <a:p>
            <a:pPr lvl="2"/>
            <a:r>
              <a:rPr/>
              <a:t>May not be at 0 m/s at initial</a:t>
            </a:r>
          </a:p>
          <a:p>
            <a:pPr lvl="2"/>
            <a:r>
              <a:rPr/>
              <a:t>Not normal shooting mechanics - usually involves a step in</a:t>
            </a:r>
          </a:p>
          <a:p>
            <a:pPr lvl="1"/>
            <a:r>
              <a:rPr/>
              <a:t>Small sample size</a:t>
            </a:r>
          </a:p>
          <a:p>
            <a:pPr lvl="1"/>
            <a:r>
              <a:rPr/>
              <a:t>Population used in study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Future Steps Preview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Individual Analyses</a:t>
            </a:r>
          </a:p>
        </p:txBody>
      </p:sp>
      <p:pic>
        <p:nvPicPr>
          <p:cNvPr id="3" name="Picture 1" descr="ISBS_2020_presentation_files/figure-pptx/simp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simp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Acknowledgements</a:t>
            </a:r>
          </a:p>
        </p:txBody>
      </p:sp>
      <p:pic>
        <p:nvPicPr>
          <p:cNvPr id="3" name="Picture 1" descr="images/acknowledgeme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Mechanical Objectives of a Basketball 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128" y="1834769"/>
            <a:ext cx="5181600" cy="4351338"/>
          </a:xfrm>
        </p:spPr>
        <p:txBody>
          <a:bodyPr>
            <a:normAutofit lnSpcReduction="10000"/>
          </a:bodyPr>
          <a:lstStyle/>
          <a:p>
            <a:pPr lvl="1"/>
            <a:r>
              <a:rPr dirty="0"/>
              <a:t>Determinants of Success</a:t>
            </a:r>
          </a:p>
          <a:p>
            <a:pPr lvl="2"/>
            <a:r>
              <a:rPr dirty="0"/>
              <a:t>More than one trajectory can result in success from same ball position</a:t>
            </a:r>
          </a:p>
          <a:p>
            <a:pPr lvl="1"/>
            <a:r>
              <a:rPr dirty="0"/>
              <a:t>Ball velocity at release is determined by (Hay, 1978):</a:t>
            </a:r>
          </a:p>
          <a:p>
            <a:pPr lvl="2"/>
            <a:r>
              <a:rPr dirty="0"/>
              <a:t>Body center of mass velocity</a:t>
            </a:r>
          </a:p>
          <a:p>
            <a:pPr lvl="2"/>
            <a:r>
              <a:rPr dirty="0"/>
              <a:t>Velocity of ball relative to the body center of mass</a:t>
            </a:r>
          </a:p>
          <a:p>
            <a:pPr lvl="3"/>
            <a:r>
              <a:rPr dirty="0"/>
              <a:t>Contributed to the arms</a:t>
            </a:r>
          </a:p>
          <a:p>
            <a:pPr lvl="1"/>
            <a:r>
              <a:rPr dirty="0"/>
              <a:t>Center of mass vertical velocity increases with increase in shot distance</a:t>
            </a:r>
          </a:p>
          <a:p>
            <a:pPr lvl="2"/>
            <a:r>
              <a:rPr dirty="0"/>
              <a:t>Miller and Bartlett, 1993</a:t>
            </a:r>
          </a:p>
          <a:p>
            <a:pPr lvl="2"/>
            <a:r>
              <a:rPr dirty="0"/>
              <a:t>Okazaki and </a:t>
            </a:r>
            <a:r>
              <a:rPr dirty="0" err="1"/>
              <a:t>Rodacki</a:t>
            </a:r>
            <a:r>
              <a:rPr dirty="0"/>
              <a:t>, 2012</a:t>
            </a:r>
          </a:p>
        </p:txBody>
      </p:sp>
      <p:pic>
        <p:nvPicPr>
          <p:cNvPr id="4" name="Picture 1" descr="images/mechanicalobje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01773" y="2185416"/>
            <a:ext cx="6358499" cy="35844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Increased Ball Vertical Velocity at Release Increases the Likelihood of Success</a:t>
            </a:r>
          </a:p>
        </p:txBody>
      </p:sp>
      <p:pic>
        <p:nvPicPr>
          <p:cNvPr id="3" name="Picture 1" descr="images/entryangle_success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057400"/>
            <a:ext cx="10515600" cy="384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the Increase in Center of Mass Velocity at Release Reduce the Arm’s Contribution to Ball Velocity?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How Does CM Velocity Contribute to Ball Velocity at Release with Increases in Shot Distance?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992" y="2638044"/>
            <a:ext cx="5181600" cy="2587752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Hypothesis</a:t>
            </a:r>
          </a:p>
          <a:p>
            <a:pPr marL="0" lvl="0" indent="0">
              <a:buNone/>
            </a:pPr>
            <a:r>
              <a:rPr dirty="0"/>
              <a:t>The greater the CM velocity at release, the greater % contribution CM velocity to ball velocity at release</a:t>
            </a:r>
          </a:p>
        </p:txBody>
      </p:sp>
      <p:pic>
        <p:nvPicPr>
          <p:cNvPr id="4" name="Picture 1" descr="images/hypothesis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01773" y="2093976"/>
            <a:ext cx="6520706" cy="367588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/>
              <a:t>Participants</a:t>
            </a:r>
          </a:p>
          <a:p>
            <a:pPr lvl="1"/>
            <a:r>
              <a:rPr/>
              <a:t>7 recreational players</a:t>
            </a:r>
          </a:p>
          <a:p>
            <a:pPr lvl="2"/>
            <a:r>
              <a:rPr/>
              <a:t>4 female</a:t>
            </a:r>
          </a:p>
          <a:p>
            <a:pPr lvl="2"/>
            <a:r>
              <a:rPr/>
              <a:t>College aged</a:t>
            </a:r>
          </a:p>
          <a:p>
            <a:pPr marL="0" lvl="0" indent="0">
              <a:buNone/>
            </a:pPr>
            <a:r>
              <a:rPr b="1"/>
              <a:t>Basketball Shot at Game Pace</a:t>
            </a:r>
          </a:p>
          <a:p>
            <a:pPr lvl="1"/>
            <a:r>
              <a:rPr/>
              <a:t>10 attempts from each distance</a:t>
            </a:r>
          </a:p>
          <a:p>
            <a:pPr lvl="2"/>
            <a:r>
              <a:rPr/>
              <a:t>Started from static position on plates</a:t>
            </a:r>
          </a:p>
          <a:p>
            <a:pPr lvl="2"/>
            <a:r>
              <a:rPr/>
              <a:t>Received pass from person under hoop</a:t>
            </a:r>
          </a:p>
          <a:p>
            <a:pPr marL="0" lvl="0" indent="0">
              <a:buNone/>
            </a:pPr>
            <a:r>
              <a:rPr b="1"/>
              <a:t>Motion Capture</a:t>
            </a:r>
          </a:p>
          <a:p>
            <a:pPr lvl="1"/>
            <a:r>
              <a:rPr/>
              <a:t>Ball motion</a:t>
            </a:r>
          </a:p>
          <a:p>
            <a:pPr lvl="2"/>
            <a:r>
              <a:rPr/>
              <a:t>Panasonic, 120Hz</a:t>
            </a:r>
          </a:p>
          <a:p>
            <a:pPr marL="0" lvl="0" indent="0">
              <a:buNone/>
            </a:pPr>
            <a:r>
              <a:rPr b="1"/>
              <a:t>Force-Time Characteristics</a:t>
            </a:r>
          </a:p>
          <a:p>
            <a:pPr lvl="1"/>
            <a:r>
              <a:rPr/>
              <a:t>Net impulse</a:t>
            </a:r>
          </a:p>
          <a:p>
            <a:pPr lvl="2"/>
            <a:r>
              <a:rPr/>
              <a:t>Kistler, 1200Hz</a:t>
            </a:r>
          </a:p>
        </p:txBody>
      </p:sp>
      <p:pic>
        <p:nvPicPr>
          <p:cNvPr id="4" name="Picture 1" descr="images/bballoverlay_withlin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75311" y="2130552"/>
            <a:ext cx="6223212" cy="35844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mages/forcetimecur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7604" y="788113"/>
            <a:ext cx="5886196" cy="57681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Center of Mass Velocity Determined using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824" y="1808162"/>
            <a:ext cx="5181600" cy="4351338"/>
          </a:xfrm>
        </p:spPr>
        <p:txBody>
          <a:bodyPr/>
          <a:lstStyle/>
          <a:p>
            <a:pPr lvl="1"/>
            <a:r>
              <a:rPr dirty="0"/>
              <a:t>Net Impulse</a:t>
            </a:r>
          </a:p>
          <a:p>
            <a:pPr lvl="2"/>
            <a:r>
              <a:rPr dirty="0"/>
              <a:t>Integrate during shot prep</a:t>
            </a:r>
          </a:p>
          <a:p>
            <a:pPr lvl="3"/>
            <a:r>
              <a:rPr dirty="0"/>
              <a:t>Time 1: </a:t>
            </a:r>
            <a:r>
              <a:rPr dirty="0" err="1"/>
              <a:t>Fz</a:t>
            </a:r>
            <a:r>
              <a:rPr dirty="0"/>
              <a:t> = BW +/- 10 N and </a:t>
            </a:r>
            <a:r>
              <a:rPr dirty="0" err="1"/>
              <a:t>Fx</a:t>
            </a:r>
            <a:r>
              <a:rPr dirty="0"/>
              <a:t> &amp; </a:t>
            </a:r>
            <a:r>
              <a:rPr dirty="0" err="1"/>
              <a:t>Fy</a:t>
            </a:r>
            <a:r>
              <a:rPr dirty="0"/>
              <a:t> = +/- 30 N</a:t>
            </a:r>
          </a:p>
          <a:p>
            <a:pPr lvl="3"/>
            <a:r>
              <a:rPr dirty="0"/>
              <a:t>Time 2: ball release</a:t>
            </a:r>
          </a:p>
          <a:p>
            <a:pPr lvl="1"/>
            <a:r>
              <a:rPr dirty="0"/>
              <a:t>Velocity</a:t>
            </a:r>
          </a:p>
          <a:p>
            <a:pPr lvl="2"/>
            <a:r>
              <a:rPr dirty="0"/>
              <a:t>Change in Velocity = Impulse</a:t>
            </a:r>
          </a:p>
          <a:p>
            <a:pPr lvl="3"/>
            <a:r>
              <a:rPr dirty="0"/>
              <a:t>Assumed began at 0 m/s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Velocity at Release Determined by Flight Time and Ball Trajectory</a:t>
            </a:r>
          </a:p>
        </p:txBody>
      </p:sp>
      <p:pic>
        <p:nvPicPr>
          <p:cNvPr id="3" name="Picture 1" descr="images/releasevelocitycal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816100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a Greater CM Velocity at Release Contribute More to Ball Velocity at Release?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Segoe UI Light</vt:lpstr>
      <vt:lpstr>Office Theme</vt:lpstr>
      <vt:lpstr>THE CONTRIBUTION OF BODY CENTER OF MASS VELOCITY TO BASKETBALL BALL RELEASE VELOCITY ACROSS SHOT DISTANCES</vt:lpstr>
      <vt:lpstr>Mechanical Objectives of a Basketball Shot</vt:lpstr>
      <vt:lpstr>Increased Ball Vertical Velocity at Release Increases the Likelihood of Success</vt:lpstr>
      <vt:lpstr>Does the Increase in Center of Mass Velocity at Release Reduce the Arm’s Contribution to Ball Velocity?</vt:lpstr>
      <vt:lpstr>How Does CM Velocity Contribute to Ball Velocity at Release with Increases in Shot Distance?</vt:lpstr>
      <vt:lpstr>Methods</vt:lpstr>
      <vt:lpstr>Center of Mass Velocity Determined using Forces</vt:lpstr>
      <vt:lpstr>Ball Velocity at Release Determined by Flight Time and Ball Trajectory</vt:lpstr>
      <vt:lpstr>Does a Greater CM Velocity at Release Contribute More to Ball Velocity at Release?</vt:lpstr>
      <vt:lpstr>Results: If You Have It, You Use It</vt:lpstr>
      <vt:lpstr>How Can You Achieve a Greater CM Velocity at Release?</vt:lpstr>
      <vt:lpstr>Generating Greater Impulse during Shot Prep Affords Greater Potential for CM Velocity at Release</vt:lpstr>
      <vt:lpstr>Time of Release Relative to End of Impulse May Not Give Full Picture</vt:lpstr>
      <vt:lpstr>Releasing the Ball Earlier Relative to the CM Apex Trajectory Increased the Contribution of the CM Vertical Velocity to Ball Vertical Velocity at Release</vt:lpstr>
      <vt:lpstr>Discussion</vt:lpstr>
      <vt:lpstr>Limitations</vt:lpstr>
      <vt:lpstr>Future Steps Preview</vt:lpstr>
      <vt:lpstr>Individual Analyses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/>
  <cp:keywords/>
  <cp:lastModifiedBy/>
  <cp:revision>1</cp:revision>
  <dcterms:created xsi:type="dcterms:W3CDTF">2020-06-30T22:46:44Z</dcterms:created>
  <dcterms:modified xsi:type="dcterms:W3CDTF">2020-06-30T22:49:14Z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